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1" r:id="rId2"/>
    <p:sldId id="262" r:id="rId3"/>
    <p:sldId id="284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85" r:id="rId12"/>
    <p:sldId id="271" r:id="rId13"/>
    <p:sldId id="286" r:id="rId14"/>
    <p:sldId id="272" r:id="rId15"/>
    <p:sldId id="287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0CE0"/>
    <a:srgbClr val="800000"/>
    <a:srgbClr val="006600"/>
    <a:srgbClr val="FFFF00"/>
    <a:srgbClr val="CC0000"/>
    <a:srgbClr val="00FF66"/>
    <a:srgbClr val="FF66CC"/>
    <a:srgbClr val="FF99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302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459905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Uncertainty and Significant Figures</a:t>
            </a:r>
          </a:p>
          <a:p>
            <a:r>
              <a:rPr lang="en-US" smtClean="0"/>
              <a:t>Cartoon courtesy of Lab-initio.com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1825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Rules for Counting Significant Figures - Details</a:t>
            </a:r>
          </a:p>
          <a:p>
            <a:r>
              <a:rPr lang="en-US" smtClean="0"/>
              <a:t>	Exact numbers have an infinite number of significant figures.</a:t>
            </a:r>
          </a:p>
          <a:p>
            <a:r>
              <a:rPr lang="en-US" smtClean="0"/>
              <a:t>1 inch  =  2.54 cm, exactly</a:t>
            </a:r>
          </a:p>
          <a:p>
            <a:endParaRPr lang="en-US"/>
          </a:p>
        </p:txBody>
      </p:sp>
      <p:sp>
        <p:nvSpPr>
          <p:cNvPr id="3379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Sig Fig Practice #1</a:t>
            </a:r>
          </a:p>
          <a:p>
            <a:r>
              <a:rPr lang="en-US" smtClean="0"/>
              <a:t>How many significant figures in each of the following?</a:t>
            </a:r>
          </a:p>
          <a:p>
            <a:r>
              <a:rPr lang="en-US" smtClean="0"/>
              <a:t>1.0070 m  </a:t>
            </a:r>
          </a:p>
          <a:p>
            <a:r>
              <a:rPr lang="en-US" smtClean="0"/>
              <a:t>5 sig figs</a:t>
            </a:r>
          </a:p>
          <a:p>
            <a:r>
              <a:rPr lang="en-US" smtClean="0"/>
              <a:t>17.10 kg </a:t>
            </a:r>
          </a:p>
          <a:p>
            <a:r>
              <a:rPr lang="en-US" smtClean="0"/>
              <a:t>4 sig figs</a:t>
            </a:r>
          </a:p>
          <a:p>
            <a:r>
              <a:rPr lang="en-US" smtClean="0"/>
              <a:t>100,890 L </a:t>
            </a:r>
          </a:p>
          <a:p>
            <a:r>
              <a:rPr lang="en-US" smtClean="0"/>
              <a:t>5 sig figs</a:t>
            </a:r>
          </a:p>
          <a:p>
            <a:r>
              <a:rPr lang="en-US" smtClean="0"/>
              <a:t>3.29 x 103 s </a:t>
            </a:r>
          </a:p>
          <a:p>
            <a:r>
              <a:rPr lang="en-US" smtClean="0"/>
              <a:t>3 sig figs</a:t>
            </a:r>
          </a:p>
          <a:p>
            <a:r>
              <a:rPr lang="en-US" smtClean="0"/>
              <a:t>0.0054 cm </a:t>
            </a:r>
          </a:p>
          <a:p>
            <a:r>
              <a:rPr lang="en-US" smtClean="0"/>
              <a:t>2 sig figs</a:t>
            </a:r>
          </a:p>
          <a:p>
            <a:r>
              <a:rPr lang="en-US" smtClean="0"/>
              <a:t>3,200,000 </a:t>
            </a:r>
          </a:p>
          <a:p>
            <a:r>
              <a:rPr lang="en-US" smtClean="0"/>
              <a:t>2 sig figs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0250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Rules for Significant Figures in Mathematical Operations</a:t>
            </a:r>
          </a:p>
          <a:p>
            <a:r>
              <a:rPr lang="en-US" smtClean="0"/>
              <a:t>	Multiplication and Division:  # sig figs in the result equals the number in the least precise measurement used in the calculation.</a:t>
            </a:r>
          </a:p>
          <a:p>
            <a:r>
              <a:rPr lang="en-US" smtClean="0"/>
              <a:t>6.38 x 2.0  =</a:t>
            </a:r>
          </a:p>
          <a:p>
            <a:r>
              <a:rPr lang="en-US" smtClean="0"/>
              <a:t>12.76  13 (2 sig figs)</a:t>
            </a:r>
          </a:p>
          <a:p>
            <a:endParaRPr lang="en-US"/>
          </a:p>
        </p:txBody>
      </p:sp>
      <p:sp>
        <p:nvSpPr>
          <p:cNvPr id="3584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Sig Fig Practice #2</a:t>
            </a:r>
          </a:p>
          <a:p>
            <a:r>
              <a:rPr lang="en-US" smtClean="0"/>
              <a:t>3.24 m x 7.0 m</a:t>
            </a:r>
          </a:p>
          <a:p>
            <a:r>
              <a:rPr lang="en-US" smtClean="0"/>
              <a:t>Calculation</a:t>
            </a:r>
          </a:p>
          <a:p>
            <a:r>
              <a:rPr lang="en-US" smtClean="0"/>
              <a:t>Calculator says:</a:t>
            </a:r>
          </a:p>
          <a:p>
            <a:r>
              <a:rPr lang="en-US" smtClean="0"/>
              <a:t>Answer</a:t>
            </a:r>
          </a:p>
          <a:p>
            <a:r>
              <a:rPr lang="en-US" smtClean="0"/>
              <a:t>22.68 m2</a:t>
            </a:r>
          </a:p>
          <a:p>
            <a:r>
              <a:rPr lang="en-US" smtClean="0"/>
              <a:t>23 m2</a:t>
            </a:r>
          </a:p>
          <a:p>
            <a:r>
              <a:rPr lang="en-US" smtClean="0"/>
              <a:t>100.0 g ÷ 23.7 cm3</a:t>
            </a:r>
          </a:p>
          <a:p>
            <a:r>
              <a:rPr lang="en-US" smtClean="0"/>
              <a:t>4.219409283 g/cm3</a:t>
            </a:r>
          </a:p>
          <a:p>
            <a:r>
              <a:rPr lang="en-US" smtClean="0"/>
              <a:t>4.22 g/cm3</a:t>
            </a:r>
          </a:p>
          <a:p>
            <a:r>
              <a:rPr lang="en-US" smtClean="0"/>
              <a:t>0.02 cm x 2.371 cm</a:t>
            </a:r>
          </a:p>
          <a:p>
            <a:r>
              <a:rPr lang="en-US" smtClean="0"/>
              <a:t>0.04742 cm2</a:t>
            </a:r>
          </a:p>
          <a:p>
            <a:r>
              <a:rPr lang="en-US" smtClean="0"/>
              <a:t>0.05 cm2</a:t>
            </a:r>
          </a:p>
          <a:p>
            <a:r>
              <a:rPr lang="en-US" smtClean="0"/>
              <a:t>710 m ÷ 3.0 s</a:t>
            </a:r>
          </a:p>
          <a:p>
            <a:r>
              <a:rPr lang="en-US" smtClean="0"/>
              <a:t>236.6666667 m/s</a:t>
            </a:r>
          </a:p>
          <a:p>
            <a:r>
              <a:rPr lang="en-US" smtClean="0"/>
              <a:t>240 m/s</a:t>
            </a:r>
          </a:p>
          <a:p>
            <a:r>
              <a:rPr lang="en-US" smtClean="0"/>
              <a:t>1818.2 lb x 3.23 ft</a:t>
            </a:r>
          </a:p>
          <a:p>
            <a:r>
              <a:rPr lang="en-US" smtClean="0"/>
              <a:t>5872.786 lb·ft</a:t>
            </a:r>
          </a:p>
          <a:p>
            <a:r>
              <a:rPr lang="en-US" smtClean="0"/>
              <a:t>5870 lb·ft</a:t>
            </a:r>
          </a:p>
          <a:p>
            <a:r>
              <a:rPr lang="en-US" smtClean="0"/>
              <a:t> </a:t>
            </a:r>
          </a:p>
          <a:p>
            <a:r>
              <a:rPr lang="en-US" smtClean="0"/>
              <a:t>1.030 g ÷ 2.87 mL</a:t>
            </a:r>
          </a:p>
          <a:p>
            <a:r>
              <a:rPr lang="en-US" smtClean="0"/>
              <a:t>2.9561 g/mL</a:t>
            </a:r>
          </a:p>
          <a:p>
            <a:r>
              <a:rPr lang="en-US" smtClean="0"/>
              <a:t>2.96 g/mL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9971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Rules for Significant Figures in Mathematical Operations</a:t>
            </a:r>
          </a:p>
          <a:p>
            <a:r>
              <a:rPr lang="en-US" smtClean="0"/>
              <a:t>	Addition and Subtraction:  The number of decimal places in the result equals the number of decimal places in the least precise measurement.</a:t>
            </a:r>
          </a:p>
          <a:p>
            <a:r>
              <a:rPr lang="en-US" smtClean="0"/>
              <a:t>6.8 + 11.934 =</a:t>
            </a:r>
          </a:p>
          <a:p>
            <a:r>
              <a:rPr lang="en-US" smtClean="0"/>
              <a:t>18.734  18.7 (3 sig figs)</a:t>
            </a:r>
          </a:p>
          <a:p>
            <a:endParaRPr lang="en-US"/>
          </a:p>
        </p:txBody>
      </p:sp>
      <p:sp>
        <p:nvSpPr>
          <p:cNvPr id="378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Sig Fig Practice #3</a:t>
            </a:r>
          </a:p>
          <a:p>
            <a:r>
              <a:rPr lang="en-US" smtClean="0"/>
              <a:t>3.24 m + 7.0 m</a:t>
            </a:r>
          </a:p>
          <a:p>
            <a:r>
              <a:rPr lang="en-US" smtClean="0"/>
              <a:t>Calculation</a:t>
            </a:r>
          </a:p>
          <a:p>
            <a:r>
              <a:rPr lang="en-US" smtClean="0"/>
              <a:t>Calculator says:</a:t>
            </a:r>
          </a:p>
          <a:p>
            <a:r>
              <a:rPr lang="en-US" smtClean="0"/>
              <a:t>Answer</a:t>
            </a:r>
          </a:p>
          <a:p>
            <a:r>
              <a:rPr lang="en-US" smtClean="0"/>
              <a:t>10.24 m</a:t>
            </a:r>
          </a:p>
          <a:p>
            <a:r>
              <a:rPr lang="en-US" smtClean="0"/>
              <a:t>10.2 m</a:t>
            </a:r>
          </a:p>
          <a:p>
            <a:r>
              <a:rPr lang="en-US" smtClean="0"/>
              <a:t>100.0 g - 23.73 g</a:t>
            </a:r>
          </a:p>
          <a:p>
            <a:r>
              <a:rPr lang="en-US" smtClean="0"/>
              <a:t>76.27 g</a:t>
            </a:r>
          </a:p>
          <a:p>
            <a:r>
              <a:rPr lang="en-US" smtClean="0"/>
              <a:t>76.3 g</a:t>
            </a:r>
          </a:p>
          <a:p>
            <a:r>
              <a:rPr lang="en-US" smtClean="0"/>
              <a:t>0.02 cm + 2.371 cm</a:t>
            </a:r>
          </a:p>
          <a:p>
            <a:r>
              <a:rPr lang="en-US" smtClean="0"/>
              <a:t>2.391 cm</a:t>
            </a:r>
          </a:p>
          <a:p>
            <a:r>
              <a:rPr lang="en-US" smtClean="0"/>
              <a:t>2.39 cm</a:t>
            </a:r>
          </a:p>
          <a:p>
            <a:r>
              <a:rPr lang="en-US" smtClean="0"/>
              <a:t>713.1 L - 3.872 L</a:t>
            </a:r>
          </a:p>
          <a:p>
            <a:r>
              <a:rPr lang="en-US" smtClean="0"/>
              <a:t>709.228 L</a:t>
            </a:r>
          </a:p>
          <a:p>
            <a:r>
              <a:rPr lang="en-US" smtClean="0"/>
              <a:t>709.2 L</a:t>
            </a:r>
          </a:p>
          <a:p>
            <a:r>
              <a:rPr lang="en-US" smtClean="0"/>
              <a:t>1818.2 lb + 3.37 lb</a:t>
            </a:r>
          </a:p>
          <a:p>
            <a:r>
              <a:rPr lang="en-US" smtClean="0"/>
              <a:t>1821.57 lb</a:t>
            </a:r>
          </a:p>
          <a:p>
            <a:r>
              <a:rPr lang="en-US" smtClean="0"/>
              <a:t>1821.6 lb</a:t>
            </a:r>
          </a:p>
          <a:p>
            <a:r>
              <a:rPr lang="en-US" smtClean="0"/>
              <a:t>2.030 mL - 1.870 mL</a:t>
            </a:r>
          </a:p>
          <a:p>
            <a:r>
              <a:rPr lang="en-US" smtClean="0"/>
              <a:t>0.16 mL</a:t>
            </a:r>
          </a:p>
          <a:p>
            <a:r>
              <a:rPr lang="en-US" smtClean="0"/>
              <a:t>0.160 mL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3006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Uncertainty in Measurement</a:t>
            </a:r>
          </a:p>
          <a:p>
            <a:r>
              <a:rPr lang="en-US" smtClean="0"/>
              <a:t>	A digit that must be estimated is called uncertain. A measurement always has some degree of uncertainty.</a:t>
            </a:r>
          </a:p>
          <a:p>
            <a:endParaRPr lang="en-US"/>
          </a:p>
        </p:txBody>
      </p:sp>
      <p:sp>
        <p:nvSpPr>
          <p:cNvPr id="174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Why Is there Uncertainty?</a:t>
            </a:r>
          </a:p>
          <a:p>
            <a:r>
              <a:rPr lang="en-US" smtClean="0"/>
              <a:t> Measurements are performed with instruments</a:t>
            </a:r>
          </a:p>
          <a:p>
            <a:r>
              <a:rPr lang="en-US" smtClean="0"/>
              <a:t> No instrument can read to an infinite number of decimal places</a:t>
            </a:r>
          </a:p>
          <a:p>
            <a:r>
              <a:rPr lang="en-US" smtClean="0"/>
              <a:t>Which of these balances has the greatest uncertainty in measurement?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7923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Precision and Accuracy</a:t>
            </a:r>
          </a:p>
          <a:p>
            <a:r>
              <a:rPr lang="en-US" smtClean="0"/>
              <a:t>	Accuracy refers to the agreement of a particular value with the true value.</a:t>
            </a:r>
          </a:p>
          <a:p>
            <a:r>
              <a:rPr lang="en-US" smtClean="0"/>
              <a:t>	Precision refers to the degree of  agreement among several measurements made in the same manner.</a:t>
            </a:r>
          </a:p>
          <a:p>
            <a:r>
              <a:rPr lang="en-US" smtClean="0"/>
              <a:t>Neither accurate nor precise</a:t>
            </a:r>
          </a:p>
          <a:p>
            <a:r>
              <a:rPr lang="en-US" smtClean="0"/>
              <a:t>Precise but not accurate</a:t>
            </a:r>
          </a:p>
          <a:p>
            <a:r>
              <a:rPr lang="en-US" smtClean="0"/>
              <a:t>Precise AND accurate</a:t>
            </a:r>
          </a:p>
          <a:p>
            <a:endParaRPr lang="en-US"/>
          </a:p>
        </p:txBody>
      </p:sp>
      <p:sp>
        <p:nvSpPr>
          <p:cNvPr id="1945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Types of Error</a:t>
            </a:r>
          </a:p>
          <a:p>
            <a:r>
              <a:rPr lang="en-US" smtClean="0"/>
              <a:t>	Random Error (Indeterminate Error) - measurement has an equal probability of being high or low.</a:t>
            </a:r>
          </a:p>
          <a:p>
            <a:r>
              <a:rPr lang="en-US" smtClean="0"/>
              <a:t>	Systematic Error (Determinate Error) - Occurs in the same direction each time (high or low), often resulting from poor technique or incorrect calibration.</a:t>
            </a:r>
          </a:p>
          <a:p>
            <a:endParaRPr lang="en-US"/>
          </a:p>
        </p:txBody>
      </p:sp>
      <p:sp>
        <p:nvSpPr>
          <p:cNvPr id="215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Rules for Counting Significant Figures - Details</a:t>
            </a:r>
          </a:p>
          <a:p>
            <a:r>
              <a:rPr lang="en-US" smtClean="0"/>
              <a:t>	Nonzero integers always count as significant figures.</a:t>
            </a:r>
          </a:p>
          <a:p>
            <a:r>
              <a:rPr lang="en-US" smtClean="0"/>
              <a:t>3456 has </a:t>
            </a:r>
          </a:p>
          <a:p>
            <a:r>
              <a:rPr lang="en-US" smtClean="0"/>
              <a:t>4 significant figures</a:t>
            </a:r>
          </a:p>
          <a:p>
            <a:endParaRPr lang="en-US"/>
          </a:p>
        </p:txBody>
      </p:sp>
      <p:sp>
        <p:nvSpPr>
          <p:cNvPr id="256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Rules for Counting Significant Figures - Details</a:t>
            </a:r>
          </a:p>
          <a:p>
            <a:r>
              <a:rPr lang="en-US" smtClean="0"/>
              <a:t>Zeros</a:t>
            </a:r>
          </a:p>
          <a:p>
            <a:r>
              <a:rPr lang="en-US" smtClean="0"/>
              <a:t>	-	Leading zeros do not count as </a:t>
            </a:r>
          </a:p>
          <a:p>
            <a:r>
              <a:rPr lang="en-US" smtClean="0"/>
              <a:t>		significant figures.</a:t>
            </a:r>
          </a:p>
          <a:p>
            <a:r>
              <a:rPr lang="en-US" smtClean="0"/>
              <a:t>0.0486 has</a:t>
            </a:r>
          </a:p>
          <a:p>
            <a:r>
              <a:rPr lang="en-US" smtClean="0"/>
              <a:t>3 significant figures</a:t>
            </a:r>
          </a:p>
          <a:p>
            <a:endParaRPr lang="en-US"/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Rules for Counting Significant Figures - Details</a:t>
            </a:r>
          </a:p>
          <a:p>
            <a:r>
              <a:rPr lang="en-US" smtClean="0"/>
              <a:t>Zeros</a:t>
            </a:r>
          </a:p>
          <a:p>
            <a:r>
              <a:rPr lang="en-US" smtClean="0"/>
              <a:t>		-			Captive zeros always count as</a:t>
            </a:r>
          </a:p>
          <a:p>
            <a:r>
              <a:rPr lang="en-US" smtClean="0"/>
              <a:t>			significant figures.</a:t>
            </a:r>
          </a:p>
          <a:p>
            <a:r>
              <a:rPr lang="en-US" smtClean="0"/>
              <a:t>16.07 has</a:t>
            </a:r>
          </a:p>
          <a:p>
            <a:r>
              <a:rPr lang="en-US" smtClean="0"/>
              <a:t>4 significant figures</a:t>
            </a:r>
          </a:p>
          <a:p>
            <a:endParaRPr lang="en-US"/>
          </a:p>
        </p:txBody>
      </p:sp>
      <p:sp>
        <p:nvSpPr>
          <p:cNvPr id="296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smtClean="0"/>
              <a:t>Rules for Counting Significant Figures - Details</a:t>
            </a:r>
          </a:p>
          <a:p>
            <a:r>
              <a:rPr lang="en-US" smtClean="0"/>
              <a:t>Zeros</a:t>
            </a:r>
          </a:p>
          <a:p>
            <a:r>
              <a:rPr lang="en-US" smtClean="0"/>
              <a:t>	Trailing zeros are significant only if the number contains a decimal point.</a:t>
            </a:r>
          </a:p>
          <a:p>
            <a:r>
              <a:rPr lang="en-US" smtClean="0"/>
              <a:t>9.300 has</a:t>
            </a:r>
          </a:p>
          <a:p>
            <a:r>
              <a:rPr lang="en-US" smtClean="0"/>
              <a:t>4 significant figures</a:t>
            </a:r>
          </a:p>
          <a:p>
            <a:endParaRPr lang="en-US"/>
          </a:p>
        </p:txBody>
      </p:sp>
      <p:sp>
        <p:nvSpPr>
          <p:cNvPr id="317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1962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734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28600"/>
            <a:ext cx="78486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78486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78486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78486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0"/>
        <a:buChar char="l"/>
        <a:defRPr sz="2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 descr="nz30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762000"/>
            <a:ext cx="7761124" cy="579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u="sng" dirty="0" smtClean="0">
                <a:solidFill>
                  <a:srgbClr val="CC0000"/>
                </a:solidFill>
              </a:rPr>
              <a:t>Uncertainty and Significant Figures</a:t>
            </a:r>
            <a:endParaRPr lang="en-US" u="sng" dirty="0">
              <a:solidFill>
                <a:srgbClr val="CC0000"/>
              </a:solidFill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5876925" y="6553200"/>
            <a:ext cx="3081293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4D4D4D"/>
                </a:solidFill>
              </a:rPr>
              <a:t>Cartoon courtesy of </a:t>
            </a:r>
            <a:r>
              <a:rPr lang="en-US" sz="1400" dirty="0" smtClean="0">
                <a:solidFill>
                  <a:srgbClr val="4D4D4D"/>
                </a:solidFill>
              </a:rPr>
              <a:t>Lab-initio.com</a:t>
            </a:r>
            <a:endParaRPr lang="en-US" sz="14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Rules for Counting Significant Figures - Details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371600" y="2436813"/>
            <a:ext cx="7770813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848600" cy="28194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rgbClr val="FFFF00"/>
                </a:solidFill>
              </a:rPr>
              <a:t>	</a:t>
            </a:r>
            <a:r>
              <a:rPr lang="en-US" sz="32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Exact numbers</a:t>
            </a:r>
            <a:r>
              <a:rPr lang="en-US" sz="32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have an </a:t>
            </a:r>
            <a:r>
              <a:rPr lang="en-US" sz="3200" i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infinite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number of significant figures.</a:t>
            </a:r>
          </a:p>
          <a:p>
            <a:pPr algn="ctr">
              <a:spcBef>
                <a:spcPct val="100000"/>
              </a:spcBef>
            </a:pP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inch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2.54</a:t>
            </a: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cm, exactly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96200" cy="6858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Sig Fig Practice #1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533400" y="990600"/>
            <a:ext cx="8001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4">
                    <a:lumMod val="10000"/>
                  </a:schemeClr>
                </a:solidFill>
              </a:rPr>
              <a:t>How many significant figures in each of the following?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905000" y="1600200"/>
            <a:ext cx="2301875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1.0070 m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 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4343400" y="1600200"/>
            <a:ext cx="24542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5 sig figs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2117725" y="2286000"/>
            <a:ext cx="23780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17.10 kg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4343400" y="2286000"/>
            <a:ext cx="19208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4 sig figs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1752600" y="3048000"/>
            <a:ext cx="24542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100,890 L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4343400" y="3048000"/>
            <a:ext cx="1719263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5 sig figs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1447800" y="3810000"/>
            <a:ext cx="26066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3.29 x 10</a:t>
            </a:r>
            <a:r>
              <a:rPr lang="en-US" baseline="30000" dirty="0">
                <a:solidFill>
                  <a:srgbClr val="006600"/>
                </a:solidFill>
              </a:rPr>
              <a:t>3</a:t>
            </a:r>
            <a:r>
              <a:rPr lang="en-US" dirty="0">
                <a:solidFill>
                  <a:srgbClr val="006600"/>
                </a:solidFill>
              </a:rPr>
              <a:t> s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endParaRPr lang="en-US" baseline="30000" dirty="0">
              <a:solidFill>
                <a:srgbClr val="006600"/>
              </a:solidFill>
            </a:endParaRPr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4327525" y="3824288"/>
            <a:ext cx="1719263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3 sig figs</a:t>
            </a:r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1658938" y="4495800"/>
            <a:ext cx="2379662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0.0054 cm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4327525" y="4510088"/>
            <a:ext cx="1719263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2 sig figs</a:t>
            </a:r>
          </a:p>
        </p:txBody>
      </p:sp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1681163" y="5178425"/>
            <a:ext cx="235743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3,200,000 </a:t>
            </a:r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4327525" y="5195888"/>
            <a:ext cx="1719263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2 sig figs</a:t>
            </a:r>
          </a:p>
        </p:txBody>
      </p:sp>
      <p:sp>
        <p:nvSpPr>
          <p:cNvPr id="57361" name="Line 17"/>
          <p:cNvSpPr>
            <a:spLocks noChangeShapeType="1"/>
          </p:cNvSpPr>
          <p:nvPr/>
        </p:nvSpPr>
        <p:spPr bwMode="auto">
          <a:xfrm>
            <a:off x="1981200" y="2057400"/>
            <a:ext cx="11430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62" name="Line 18"/>
          <p:cNvSpPr>
            <a:spLocks noChangeShapeType="1"/>
          </p:cNvSpPr>
          <p:nvPr/>
        </p:nvSpPr>
        <p:spPr bwMode="auto">
          <a:xfrm>
            <a:off x="2209800" y="2743200"/>
            <a:ext cx="8382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63" name="Line 19"/>
          <p:cNvSpPr>
            <a:spLocks noChangeShapeType="1"/>
          </p:cNvSpPr>
          <p:nvPr/>
        </p:nvSpPr>
        <p:spPr bwMode="auto">
          <a:xfrm>
            <a:off x="1905000" y="3505200"/>
            <a:ext cx="9906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64" name="Line 20"/>
          <p:cNvSpPr>
            <a:spLocks noChangeShapeType="1"/>
          </p:cNvSpPr>
          <p:nvPr/>
        </p:nvSpPr>
        <p:spPr bwMode="auto">
          <a:xfrm>
            <a:off x="1600200" y="4267200"/>
            <a:ext cx="6096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65" name="Line 21"/>
          <p:cNvSpPr>
            <a:spLocks noChangeShapeType="1"/>
          </p:cNvSpPr>
          <p:nvPr/>
        </p:nvSpPr>
        <p:spPr bwMode="auto">
          <a:xfrm>
            <a:off x="2514600" y="4953000"/>
            <a:ext cx="3810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66" name="Line 22"/>
          <p:cNvSpPr>
            <a:spLocks noChangeShapeType="1"/>
          </p:cNvSpPr>
          <p:nvPr/>
        </p:nvSpPr>
        <p:spPr bwMode="auto">
          <a:xfrm>
            <a:off x="1828800" y="5638800"/>
            <a:ext cx="4572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5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utoUpdateAnimBg="0"/>
      <p:bldP spid="57350" grpId="0" autoUpdateAnimBg="0"/>
      <p:bldP spid="57351" grpId="0" autoUpdateAnimBg="0"/>
      <p:bldP spid="57352" grpId="0" autoUpdateAnimBg="0"/>
      <p:bldP spid="57353" grpId="0" autoUpdateAnimBg="0"/>
      <p:bldP spid="57354" grpId="0" autoUpdateAnimBg="0"/>
      <p:bldP spid="57355" grpId="0" autoUpdateAnimBg="0"/>
      <p:bldP spid="57356" grpId="0" autoUpdateAnimBg="0"/>
      <p:bldP spid="57357" grpId="0" autoUpdateAnimBg="0"/>
      <p:bldP spid="57358" grpId="0" autoUpdateAnimBg="0"/>
      <p:bldP spid="57359" grpId="0" autoUpdateAnimBg="0"/>
      <p:bldP spid="57360" grpId="0" autoUpdateAnimBg="0"/>
      <p:bldP spid="57361" grpId="0" animBg="1"/>
      <p:bldP spid="57362" grpId="0" animBg="1"/>
      <p:bldP spid="57363" grpId="0" animBg="1"/>
      <p:bldP spid="57364" grpId="0" animBg="1"/>
      <p:bldP spid="57365" grpId="0" animBg="1"/>
      <p:bldP spid="5736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848600" cy="1143000"/>
          </a:xfrm>
          <a:noFill/>
          <a:ln/>
        </p:spPr>
        <p:txBody>
          <a:bodyPr/>
          <a:lstStyle/>
          <a:p>
            <a:r>
              <a:rPr lang="en-US" sz="3200" dirty="0">
                <a:solidFill>
                  <a:schemeClr val="accent4">
                    <a:lumMod val="10000"/>
                  </a:schemeClr>
                </a:solidFill>
              </a:rPr>
              <a:t>Rules for Significant Figures in Mathematical Operations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848600" cy="41910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solidFill>
                  <a:srgbClr val="00FF66"/>
                </a:solidFill>
              </a:rPr>
              <a:t>	</a:t>
            </a:r>
            <a:r>
              <a:rPr lang="en-US" sz="28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Multiplication and Division</a:t>
            </a:r>
            <a:r>
              <a:rPr lang="en-US" sz="2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 sig figs in the result equals the number in the least precise measurement used in the calculation.</a:t>
            </a:r>
          </a:p>
          <a:p>
            <a:pPr algn="ctr">
              <a:spcBef>
                <a:spcPct val="70000"/>
              </a:spcBef>
            </a:pPr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6.38 x 2.0  =</a:t>
            </a:r>
          </a:p>
          <a:p>
            <a:pPr algn="ctr"/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12.76 </a:t>
            </a:r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13</a:t>
            </a:r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(2 sig figs)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48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48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762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Sig Fig Practice #2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26368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3.24 m x 7.0 m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609600" y="1143000"/>
            <a:ext cx="20002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4">
                    <a:lumMod val="10000"/>
                  </a:schemeClr>
                </a:solidFill>
              </a:rPr>
              <a:t>Calculation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3352800" y="1143000"/>
            <a:ext cx="29337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4">
                    <a:lumMod val="10000"/>
                  </a:schemeClr>
                </a:solidFill>
              </a:rPr>
              <a:t>Calculator says: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7467600" y="1143000"/>
            <a:ext cx="14160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4">
                    <a:lumMod val="10000"/>
                  </a:schemeClr>
                </a:solidFill>
              </a:rPr>
              <a:t>Answer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3641725" y="1749425"/>
            <a:ext cx="167322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22.68 m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7543800" y="1752600"/>
            <a:ext cx="11493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m</a:t>
            </a:r>
            <a:r>
              <a:rPr lang="en-US" baseline="30000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76200" y="2435225"/>
            <a:ext cx="32194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100.0 g ÷ 23.7 cm</a:t>
            </a:r>
            <a:r>
              <a:rPr lang="en-US" baseline="30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3581400" y="2452688"/>
            <a:ext cx="3475038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4.219409283 g/cm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7134225" y="2438400"/>
            <a:ext cx="20097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4.22 g/cm</a:t>
            </a:r>
            <a:r>
              <a:rPr lang="en-US" baseline="30000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76200" y="3121025"/>
            <a:ext cx="33797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0.02 cm x 2.371 cm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3581400" y="3138488"/>
            <a:ext cx="2290763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0.04742 cm</a:t>
            </a:r>
            <a:r>
              <a:rPr lang="en-US" baseline="30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7353300" y="3124200"/>
            <a:ext cx="16383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0.05 cm</a:t>
            </a:r>
            <a:r>
              <a:rPr lang="en-US" baseline="30000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6200" y="3810000"/>
            <a:ext cx="23495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710 m ÷ 3.0 s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3565525" y="3824288"/>
            <a:ext cx="3186113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236.6666667 m/s</a:t>
            </a:r>
          </a:p>
        </p:txBody>
      </p:sp>
      <p:sp>
        <p:nvSpPr>
          <p:cNvPr id="58388" name="Text Box 20"/>
          <p:cNvSpPr txBox="1">
            <a:spLocks noChangeArrowheads="1"/>
          </p:cNvSpPr>
          <p:nvPr/>
        </p:nvSpPr>
        <p:spPr bwMode="auto">
          <a:xfrm>
            <a:off x="7340600" y="3824288"/>
            <a:ext cx="15748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240 m/s</a:t>
            </a:r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76200" y="4510088"/>
            <a:ext cx="327977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1818.2 lb x 3.23 ft</a:t>
            </a:r>
          </a:p>
        </p:txBody>
      </p:sp>
      <p:sp>
        <p:nvSpPr>
          <p:cNvPr id="58390" name="Text Box 22"/>
          <p:cNvSpPr txBox="1">
            <a:spLocks noChangeArrowheads="1"/>
          </p:cNvSpPr>
          <p:nvPr/>
        </p:nvSpPr>
        <p:spPr bwMode="auto">
          <a:xfrm>
            <a:off x="3581400" y="4510088"/>
            <a:ext cx="264795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5872.786 </a:t>
            </a:r>
            <a:r>
              <a:rPr lang="en-US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lb·ft</a:t>
            </a:r>
            <a:endParaRPr lang="en-US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391" name="Text Box 23"/>
          <p:cNvSpPr txBox="1">
            <a:spLocks noChangeArrowheads="1"/>
          </p:cNvSpPr>
          <p:nvPr/>
        </p:nvSpPr>
        <p:spPr bwMode="auto">
          <a:xfrm>
            <a:off x="7237413" y="4495800"/>
            <a:ext cx="1906587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5870 </a:t>
            </a:r>
            <a:r>
              <a:rPr lang="en-US" dirty="0" err="1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lb·ft</a:t>
            </a:r>
            <a:endParaRPr lang="en-US" dirty="0">
              <a:solidFill>
                <a:srgbClr val="390C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 </a:t>
            </a:r>
          </a:p>
        </p:txBody>
      </p:sp>
      <p:sp>
        <p:nvSpPr>
          <p:cNvPr id="58392" name="Text Box 24"/>
          <p:cNvSpPr txBox="1">
            <a:spLocks noChangeArrowheads="1"/>
          </p:cNvSpPr>
          <p:nvPr/>
        </p:nvSpPr>
        <p:spPr bwMode="auto">
          <a:xfrm>
            <a:off x="76200" y="5195888"/>
            <a:ext cx="3084513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1.030 g ÷ 2.87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</a:t>
            </a:r>
            <a:endParaRPr lang="en-US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393" name="Text Box 25"/>
          <p:cNvSpPr txBox="1">
            <a:spLocks noChangeArrowheads="1"/>
          </p:cNvSpPr>
          <p:nvPr/>
        </p:nvSpPr>
        <p:spPr bwMode="auto">
          <a:xfrm>
            <a:off x="3565525" y="5178425"/>
            <a:ext cx="2252663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2.9561 g/</a:t>
            </a:r>
            <a:r>
              <a:rPr lang="en-US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</a:t>
            </a:r>
            <a:endParaRPr lang="en-US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394" name="Text Box 26"/>
          <p:cNvSpPr txBox="1">
            <a:spLocks noChangeArrowheads="1"/>
          </p:cNvSpPr>
          <p:nvPr/>
        </p:nvSpPr>
        <p:spPr bwMode="auto">
          <a:xfrm>
            <a:off x="7223125" y="5178425"/>
            <a:ext cx="18748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2.96 g/</a:t>
            </a:r>
            <a:r>
              <a:rPr lang="en-US" dirty="0" err="1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</a:t>
            </a:r>
            <a:endParaRPr lang="en-US" dirty="0">
              <a:solidFill>
                <a:srgbClr val="390C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1" dur="5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8" dur="500"/>
                                        <p:tgtEl>
                                          <p:spTgt spid="58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8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8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utoUpdateAnimBg="0"/>
      <p:bldP spid="58376" grpId="0" autoUpdateAnimBg="0"/>
      <p:bldP spid="58378" grpId="0" autoUpdateAnimBg="0"/>
      <p:bldP spid="58379" grpId="0" autoUpdateAnimBg="0"/>
      <p:bldP spid="58380" grpId="0" autoUpdateAnimBg="0"/>
      <p:bldP spid="58381" grpId="0" autoUpdateAnimBg="0"/>
      <p:bldP spid="58382" grpId="0" autoUpdateAnimBg="0"/>
      <p:bldP spid="58384" grpId="0" autoUpdateAnimBg="0"/>
      <p:bldP spid="58385" grpId="0" autoUpdateAnimBg="0"/>
      <p:bldP spid="58386" grpId="0" autoUpdateAnimBg="0"/>
      <p:bldP spid="58387" grpId="0" autoUpdateAnimBg="0"/>
      <p:bldP spid="58388" grpId="0" autoUpdateAnimBg="0"/>
      <p:bldP spid="58389" grpId="0" autoUpdateAnimBg="0"/>
      <p:bldP spid="58390" grpId="0" autoUpdateAnimBg="0"/>
      <p:bldP spid="58391" grpId="0" autoUpdateAnimBg="0"/>
      <p:bldP spid="58392" grpId="0" autoUpdateAnimBg="0"/>
      <p:bldP spid="58393" grpId="0" autoUpdateAnimBg="0"/>
      <p:bldP spid="5839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Rules for Significant Figures in Mathematical Operations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848600" cy="41148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rgbClr val="00FF66"/>
                </a:solidFill>
              </a:rPr>
              <a:t>	</a:t>
            </a:r>
            <a:r>
              <a:rPr lang="en-US" sz="28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Addition and Subtraction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 The number of decimal places in the result equals the number of decimal places in the least precise measurement.</a:t>
            </a:r>
          </a:p>
          <a:p>
            <a:pPr algn="ctr">
              <a:spcBef>
                <a:spcPct val="70000"/>
              </a:spcBef>
            </a:pPr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6.8 + 11.934 =</a:t>
            </a:r>
          </a:p>
          <a:p>
            <a:pPr algn="ctr"/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18.734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18.7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(3 sig figs)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762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Sig Fig Practice #3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76200" y="1752600"/>
            <a:ext cx="25987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3.24 m + 7.0 m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609600" y="1143000"/>
            <a:ext cx="20002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4">
                    <a:lumMod val="10000"/>
                  </a:schemeClr>
                </a:solidFill>
              </a:rPr>
              <a:t>Calculation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352800" y="1143000"/>
            <a:ext cx="29337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4">
                    <a:lumMod val="10000"/>
                  </a:schemeClr>
                </a:solidFill>
              </a:rPr>
              <a:t>Calculator says: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7162800" y="1143000"/>
            <a:ext cx="14160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chemeClr val="accent4">
                    <a:lumMod val="10000"/>
                  </a:schemeClr>
                </a:solidFill>
              </a:rPr>
              <a:t>Answer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017963" y="1749425"/>
            <a:ext cx="146843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10.24 m</a:t>
            </a:r>
            <a:endParaRPr lang="en-US" baseline="300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7162800" y="1752600"/>
            <a:ext cx="12509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10.2 m</a:t>
            </a:r>
            <a:endParaRPr lang="en-US" baseline="30000" dirty="0">
              <a:solidFill>
                <a:srgbClr val="390C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76200" y="2435225"/>
            <a:ext cx="2995613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100.0 g - 23.73 g</a:t>
            </a:r>
            <a:endParaRPr lang="en-US" baseline="30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4048125" y="2452688"/>
            <a:ext cx="143827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76.27 g</a:t>
            </a:r>
            <a:endParaRPr lang="en-US" baseline="300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7162800" y="2438400"/>
            <a:ext cx="12207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76.3 g</a:t>
            </a:r>
            <a:endParaRPr lang="en-US" baseline="30000" dirty="0">
              <a:solidFill>
                <a:srgbClr val="390C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76200" y="3121025"/>
            <a:ext cx="334168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0.02 cm + 2.371 cm</a:t>
            </a: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4064000" y="3138488"/>
            <a:ext cx="16510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2.391 cm</a:t>
            </a:r>
            <a:endParaRPr lang="en-US" baseline="300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7162800" y="3124200"/>
            <a:ext cx="1490663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2.39 cm</a:t>
            </a:r>
            <a:endParaRPr lang="en-US" baseline="30000" dirty="0">
              <a:solidFill>
                <a:srgbClr val="390C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31" name="Text Box 15"/>
          <p:cNvSpPr txBox="1">
            <a:spLocks noChangeArrowheads="1"/>
          </p:cNvSpPr>
          <p:nvPr/>
        </p:nvSpPr>
        <p:spPr bwMode="auto">
          <a:xfrm>
            <a:off x="76200" y="3810000"/>
            <a:ext cx="2951163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713.1 L - 3.872 L</a:t>
            </a:r>
          </a:p>
        </p:txBody>
      </p: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4064000" y="3824288"/>
            <a:ext cx="18796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709.228 L</a:t>
            </a:r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7162800" y="3824288"/>
            <a:ext cx="144462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709.2 L</a:t>
            </a:r>
          </a:p>
        </p:txBody>
      </p:sp>
      <p:sp>
        <p:nvSpPr>
          <p:cNvPr id="60434" name="Text Box 18"/>
          <p:cNvSpPr txBox="1">
            <a:spLocks noChangeArrowheads="1"/>
          </p:cNvSpPr>
          <p:nvPr/>
        </p:nvSpPr>
        <p:spPr bwMode="auto">
          <a:xfrm>
            <a:off x="76200" y="4510088"/>
            <a:ext cx="32004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1818.2 lb + 3.37 lb</a:t>
            </a:r>
          </a:p>
        </p:txBody>
      </p:sp>
      <p:sp>
        <p:nvSpPr>
          <p:cNvPr id="60435" name="Text Box 19"/>
          <p:cNvSpPr txBox="1">
            <a:spLocks noChangeArrowheads="1"/>
          </p:cNvSpPr>
          <p:nvPr/>
        </p:nvSpPr>
        <p:spPr bwMode="auto">
          <a:xfrm>
            <a:off x="4065588" y="4510088"/>
            <a:ext cx="1878012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1821.57 lb</a:t>
            </a:r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7161213" y="4495800"/>
            <a:ext cx="167798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1821.6 lb</a:t>
            </a: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76200" y="5195888"/>
            <a:ext cx="3560763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2.030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- 1.870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</a:t>
            </a:r>
            <a:endParaRPr lang="en-US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38" name="Text Box 22"/>
          <p:cNvSpPr txBox="1">
            <a:spLocks noChangeArrowheads="1"/>
          </p:cNvSpPr>
          <p:nvPr/>
        </p:nvSpPr>
        <p:spPr bwMode="auto">
          <a:xfrm>
            <a:off x="4116388" y="5181600"/>
            <a:ext cx="1446212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0.16 </a:t>
            </a:r>
            <a:r>
              <a:rPr lang="en-US" dirty="0" err="1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</a:t>
            </a:r>
            <a:endParaRPr lang="en-US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439" name="Text Box 23"/>
          <p:cNvSpPr txBox="1">
            <a:spLocks noChangeArrowheads="1"/>
          </p:cNvSpPr>
          <p:nvPr/>
        </p:nvSpPr>
        <p:spPr bwMode="auto">
          <a:xfrm>
            <a:off x="7162800" y="5178425"/>
            <a:ext cx="166370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0.160 </a:t>
            </a:r>
            <a:r>
              <a:rPr lang="en-US" dirty="0" err="1">
                <a:solidFill>
                  <a:srgbClr val="390C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</a:t>
            </a:r>
            <a:endParaRPr lang="en-US" dirty="0">
              <a:solidFill>
                <a:srgbClr val="390CE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0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1" dur="500"/>
                                        <p:tgtEl>
                                          <p:spTgt spid="6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8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0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0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autoUpdateAnimBg="0"/>
      <p:bldP spid="60423" grpId="0" autoUpdateAnimBg="0"/>
      <p:bldP spid="60424" grpId="0" autoUpdateAnimBg="0"/>
      <p:bldP spid="60425" grpId="0" autoUpdateAnimBg="0"/>
      <p:bldP spid="60426" grpId="0" autoUpdateAnimBg="0"/>
      <p:bldP spid="60427" grpId="0" autoUpdateAnimBg="0"/>
      <p:bldP spid="60428" grpId="0" autoUpdateAnimBg="0"/>
      <p:bldP spid="60429" grpId="0" autoUpdateAnimBg="0"/>
      <p:bldP spid="60430" grpId="0" autoUpdateAnimBg="0"/>
      <p:bldP spid="60431" grpId="0" autoUpdateAnimBg="0"/>
      <p:bldP spid="60432" grpId="0" autoUpdateAnimBg="0"/>
      <p:bldP spid="60433" grpId="0" autoUpdateAnimBg="0"/>
      <p:bldP spid="60434" grpId="0" autoUpdateAnimBg="0"/>
      <p:bldP spid="60435" grpId="0" autoUpdateAnimBg="0"/>
      <p:bldP spid="60436" grpId="0" autoUpdateAnimBg="0"/>
      <p:bldP spid="60437" grpId="0" autoUpdateAnimBg="0"/>
      <p:bldP spid="60438" grpId="0" autoUpdateAnimBg="0"/>
      <p:bldP spid="6043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1143000"/>
          </a:xfrm>
          <a:noFill/>
          <a:ln/>
        </p:spPr>
        <p:txBody>
          <a:bodyPr/>
          <a:lstStyle/>
          <a:p>
            <a:r>
              <a:rPr lang="en-US" sz="4000" u="sng" dirty="0">
                <a:solidFill>
                  <a:schemeClr val="accent4">
                    <a:lumMod val="10000"/>
                  </a:schemeClr>
                </a:solidFill>
              </a:rPr>
              <a:t>Uncertainty in Measurement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600200" y="2436813"/>
            <a:ext cx="76581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36576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3600" dirty="0"/>
              <a:t>	</a:t>
            </a:r>
            <a:r>
              <a:rPr lang="en-US" sz="4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digit that must be </a:t>
            </a: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estimated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 called </a:t>
            </a:r>
            <a:r>
              <a:rPr lang="en-US" sz="4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uncertain</a:t>
            </a:r>
            <a:r>
              <a:rPr lang="en-US" sz="40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A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measurement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always has some degree of uncertainty.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685800"/>
          </a:xfrm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10000"/>
                  </a:schemeClr>
                </a:solidFill>
              </a:rPr>
              <a:t>Why Is there Uncertainty?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685800" y="838200"/>
            <a:ext cx="7407275" cy="18158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sz="2400" dirty="0"/>
              <a:t> 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Measurements are performed with instruments</a:t>
            </a: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No instrument can read to an infinite number of decimal places</a:t>
            </a:r>
          </a:p>
        </p:txBody>
      </p:sp>
      <p:pic>
        <p:nvPicPr>
          <p:cNvPr id="56324" name="Picture 4" descr="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733800"/>
            <a:ext cx="2286000" cy="2703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295400" y="2590800"/>
            <a:ext cx="73914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Which of these balances has the greatest uncertainty in measurement?</a:t>
            </a:r>
          </a:p>
        </p:txBody>
      </p:sp>
      <p:pic>
        <p:nvPicPr>
          <p:cNvPr id="56328" name="Picture 8" descr="scale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733800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848600" cy="685800"/>
          </a:xfrm>
          <a:noFill/>
          <a:ln/>
        </p:spPr>
        <p:txBody>
          <a:bodyPr/>
          <a:lstStyle/>
          <a:p>
            <a:r>
              <a:rPr lang="en-US" sz="3200" b="0" u="sng" dirty="0">
                <a:solidFill>
                  <a:schemeClr val="accent4">
                    <a:lumMod val="10000"/>
                  </a:schemeClr>
                </a:solidFill>
              </a:rPr>
              <a:t>Precision and Accuracy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371600" y="2284413"/>
            <a:ext cx="731520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371600" y="4083050"/>
            <a:ext cx="7770813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7848600" cy="2209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dirty="0">
                <a:solidFill>
                  <a:srgbClr val="CC0000"/>
                </a:solidFill>
              </a:rPr>
              <a:t>	</a:t>
            </a:r>
            <a:r>
              <a:rPr lang="en-US" b="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Accuracy</a:t>
            </a:r>
            <a:r>
              <a:rPr lang="en-US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refers to the agreement of a particular value with the true value.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b="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Precision</a:t>
            </a:r>
            <a:r>
              <a:rPr lang="en-US" b="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refers to the degree of  agreement among several measurements made in the same manner.</a:t>
            </a:r>
          </a:p>
        </p:txBody>
      </p:sp>
      <p:pic>
        <p:nvPicPr>
          <p:cNvPr id="18438" name="Picture 6" descr="neith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124200"/>
            <a:ext cx="2125663" cy="1806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9" name="Picture 7" descr="preci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124200"/>
            <a:ext cx="2206625" cy="1793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0" name="Picture 8" descr="accura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3124200"/>
            <a:ext cx="2114550" cy="181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898525" y="4999038"/>
            <a:ext cx="2225675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accent4">
                    <a:lumMod val="10000"/>
                  </a:schemeClr>
                </a:solidFill>
              </a:rPr>
              <a:t>Neither accurate nor precise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489325" y="4968875"/>
            <a:ext cx="23780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Precise but not accurate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6232525" y="4992688"/>
            <a:ext cx="21494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+mn-lt"/>
              </a:rPr>
              <a:t>Precise AND accurate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p" autoUpdateAnimBg="0"/>
      <p:bldP spid="18441" grpId="0" autoUpdateAnimBg="0"/>
      <p:bldP spid="18442" grpId="0" autoUpdateAnimBg="0"/>
      <p:bldP spid="1844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685800"/>
          </a:xfrm>
          <a:noFill/>
          <a:ln/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10000"/>
                  </a:schemeClr>
                </a:solidFill>
              </a:rPr>
              <a:t>Types of Error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71600" y="1979613"/>
            <a:ext cx="7696200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001000" cy="41148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>
                <a:solidFill>
                  <a:srgbClr val="CC0000"/>
                </a:solidFill>
              </a:rPr>
              <a:t>	</a:t>
            </a:r>
            <a:r>
              <a:rPr lang="en-US" sz="28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Random Error</a:t>
            </a:r>
            <a:r>
              <a:rPr lang="en-US" sz="2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(Indeterminate Error) - measurement has an equal probability of being high or low.</a:t>
            </a:r>
          </a:p>
          <a:p>
            <a:pPr>
              <a:spcBef>
                <a:spcPct val="70000"/>
              </a:spcBef>
            </a:pP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28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Systematic Error</a:t>
            </a:r>
            <a:r>
              <a:rPr lang="en-US" sz="28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(Determinate Error) - Occurs in the same direction each time (high or low), often resulting from poor technique or incorrect calibration.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Rules for Counting Significant Figures - Details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812925" y="2436813"/>
            <a:ext cx="6442075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590800" y="4281488"/>
            <a:ext cx="23685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937125" y="4281488"/>
            <a:ext cx="25717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848600" cy="3581400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rgbClr val="FF66CC"/>
                </a:solidFill>
              </a:rPr>
              <a:t>	</a:t>
            </a:r>
            <a:r>
              <a:rPr lang="en-US" sz="32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Nonzero integers</a:t>
            </a:r>
            <a:r>
              <a:rPr lang="en-US" sz="32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always count as significant figures.</a:t>
            </a:r>
          </a:p>
          <a:p>
            <a:pPr algn="ctr">
              <a:spcBef>
                <a:spcPct val="100000"/>
              </a:spcBef>
            </a:pP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3456</a:t>
            </a: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</a:t>
            </a: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significant figures</a:t>
            </a:r>
            <a:endParaRPr lang="en-US" sz="4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Rules for Counting Significant Figures - Details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812925" y="2133600"/>
            <a:ext cx="12255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812925" y="2894013"/>
            <a:ext cx="6145213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651125" y="4738688"/>
            <a:ext cx="28257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470525" y="4738688"/>
            <a:ext cx="24193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848600" cy="3429000"/>
          </a:xfrm>
          <a:noFill/>
          <a:ln/>
        </p:spPr>
        <p:txBody>
          <a:bodyPr/>
          <a:lstStyle/>
          <a:p>
            <a:pPr marL="565150" indent="-565150" defTabSz="1022350">
              <a:spcBef>
                <a:spcPct val="0"/>
              </a:spcBef>
            </a:pPr>
            <a:r>
              <a:rPr lang="en-US" sz="32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Zeros</a:t>
            </a:r>
          </a:p>
          <a:p>
            <a:pPr marL="565150" indent="-565150" defTabSz="1022350">
              <a:spcBef>
                <a:spcPct val="0"/>
              </a:spcBef>
            </a:pPr>
            <a:r>
              <a:rPr lang="en-US" sz="3200" dirty="0">
                <a:solidFill>
                  <a:srgbClr val="00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Leading zeros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 not count as </a:t>
            </a:r>
          </a:p>
          <a:p>
            <a:pPr marL="965200" lvl="1" defTabSz="1022350">
              <a:spcBef>
                <a:spcPct val="0"/>
              </a:spcBef>
              <a:buFontTx/>
              <a:buNone/>
            </a:pPr>
            <a:r>
              <a:rPr lang="en-US" sz="3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significant figures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28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65150" indent="-565150" algn="ctr" defTabSz="1022350">
              <a:spcBef>
                <a:spcPct val="100000"/>
              </a:spcBef>
            </a:pPr>
            <a:r>
              <a:rPr lang="en-US" sz="36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0.0486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</a:t>
            </a:r>
          </a:p>
          <a:p>
            <a:pPr marL="565150" indent="-565150" algn="ctr" defTabSz="1022350"/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significant figures</a:t>
            </a:r>
            <a:endParaRPr lang="en-US" sz="36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Rules for Counting Significant Figures - Details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2413" y="762000"/>
            <a:ext cx="77724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080000" y="4433888"/>
            <a:ext cx="20320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812925" y="2133600"/>
            <a:ext cx="12255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652713" y="4738688"/>
            <a:ext cx="25209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165725" y="4738688"/>
            <a:ext cx="24193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812925" y="2894013"/>
            <a:ext cx="6340475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848600" cy="4114800"/>
          </a:xfrm>
          <a:noFill/>
          <a:ln/>
        </p:spPr>
        <p:txBody>
          <a:bodyPr/>
          <a:lstStyle/>
          <a:p>
            <a:pPr marL="565150" indent="-565150" defTabSz="179388">
              <a:spcBef>
                <a:spcPct val="0"/>
              </a:spcBef>
            </a:pPr>
            <a:r>
              <a:rPr lang="en-US" sz="32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Zeros</a:t>
            </a:r>
          </a:p>
          <a:p>
            <a:pPr marL="565150" indent="-565150" defTabSz="179388">
              <a:spcBef>
                <a:spcPct val="0"/>
              </a:spcBef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en-US" sz="1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</a:t>
            </a:r>
            <a:r>
              <a:rPr lang="en-US" sz="32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Captive zeros 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always count as</a:t>
            </a:r>
          </a:p>
          <a:p>
            <a:pPr marL="965200" lvl="1" defTabSz="179388">
              <a:spcBef>
                <a:spcPct val="0"/>
              </a:spcBef>
              <a:buFontTx/>
              <a:buNone/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significant figures.</a:t>
            </a:r>
            <a:endParaRPr lang="en-US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65150" indent="-565150" algn="ctr" defTabSz="179388">
              <a:spcBef>
                <a:spcPct val="100000"/>
              </a:spcBef>
            </a:pP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16.07</a:t>
            </a:r>
            <a:r>
              <a:rPr lang="en-US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</a:t>
            </a:r>
          </a:p>
          <a:p>
            <a:pPr marL="565150" indent="-565150" algn="ctr" defTabSz="179388"/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significant figures</a:t>
            </a:r>
            <a:endParaRPr lang="en-US" sz="4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6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6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Rules for Counting Significant Figures - Details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812925" y="2133600"/>
            <a:ext cx="12255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651125" y="5043488"/>
            <a:ext cx="25209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165725" y="5043488"/>
            <a:ext cx="2419350" cy="82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812925" y="2894013"/>
            <a:ext cx="7026275" cy="173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848600" cy="4267200"/>
          </a:xfrm>
          <a:noFill/>
          <a:ln/>
        </p:spPr>
        <p:txBody>
          <a:bodyPr/>
          <a:lstStyle/>
          <a:p>
            <a:pPr marL="565150" indent="-565150" defTabSz="334963">
              <a:spcBef>
                <a:spcPct val="0"/>
              </a:spcBef>
            </a:pPr>
            <a:r>
              <a:rPr lang="en-US" sz="3200" u="sng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Zeros</a:t>
            </a:r>
          </a:p>
          <a:p>
            <a:pPr marL="565150" indent="-565150" defTabSz="334963">
              <a:spcBef>
                <a:spcPct val="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Trailing zeros 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are significant only if the number contains a decimal point.</a:t>
            </a:r>
          </a:p>
          <a:p>
            <a:pPr marL="565150" indent="-565150" algn="ctr" defTabSz="334963">
              <a:spcBef>
                <a:spcPct val="70000"/>
              </a:spcBef>
            </a:pPr>
            <a:r>
              <a:rPr lang="en-US" sz="4000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9.300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</a:t>
            </a:r>
          </a:p>
          <a:p>
            <a:pPr marL="565150" indent="-565150" algn="ctr" defTabSz="334963"/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significant figures</a:t>
            </a:r>
            <a:endParaRPr lang="en-US" sz="4000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build="p" autoUpdateAnimBg="0"/>
    </p:bldLst>
  </p:timing>
</p:sld>
</file>

<file path=ppt/theme/theme1.xml><?xml version="1.0" encoding="utf-8"?>
<a:theme xmlns:a="http://schemas.openxmlformats.org/drawingml/2006/main" name="dbllines">
  <a:themeElements>
    <a:clrScheme name="">
      <a:dk1>
        <a:srgbClr val="474747"/>
      </a:dk1>
      <a:lt1>
        <a:srgbClr val="FFFFFF"/>
      </a:lt1>
      <a:dk2>
        <a:srgbClr val="772655"/>
      </a:dk2>
      <a:lt2>
        <a:srgbClr val="00DFCA"/>
      </a:lt2>
      <a:accent1>
        <a:srgbClr val="DC0081"/>
      </a:accent1>
      <a:accent2>
        <a:srgbClr val="FAFD00"/>
      </a:accent2>
      <a:accent3>
        <a:srgbClr val="BDACB4"/>
      </a:accent3>
      <a:accent4>
        <a:srgbClr val="DADADA"/>
      </a:accent4>
      <a:accent5>
        <a:srgbClr val="EBAAC1"/>
      </a:accent5>
      <a:accent6>
        <a:srgbClr val="E3E500"/>
      </a:accent6>
      <a:hlink>
        <a:srgbClr val="FE9B03"/>
      </a:hlink>
      <a:folHlink>
        <a:srgbClr val="D989B8"/>
      </a:folHlink>
    </a:clrScheme>
    <a:fontScheme name="dblline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blline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c:\msoffic2\powerpnt\template\sldshow\dbllines.ppt</Template>
  <TotalTime>371</TotalTime>
  <Pages>26</Pages>
  <Words>579</Words>
  <Application>Microsoft Office PowerPoint</Application>
  <PresentationFormat>Екран (4:3)</PresentationFormat>
  <Paragraphs>216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dbllines</vt:lpstr>
      <vt:lpstr>Uncertainty and Significant Figures</vt:lpstr>
      <vt:lpstr>Uncertainty in Measurement</vt:lpstr>
      <vt:lpstr>Why Is there Uncertainty?</vt:lpstr>
      <vt:lpstr>Precision and Accuracy</vt:lpstr>
      <vt:lpstr>Types of Error</vt:lpstr>
      <vt:lpstr>Rules for Counting Significant Figures - Details</vt:lpstr>
      <vt:lpstr>Rules for Counting Significant Figures - Details</vt:lpstr>
      <vt:lpstr>Rules for Counting Significant Figures - Details</vt:lpstr>
      <vt:lpstr>Rules for Counting Significant Figures - Details</vt:lpstr>
      <vt:lpstr>Rules for Counting Significant Figures - Details</vt:lpstr>
      <vt:lpstr>Sig Fig Practice #1</vt:lpstr>
      <vt:lpstr>Rules for Significant Figures in Mathematical Operations</vt:lpstr>
      <vt:lpstr>Sig Fig Practice #2</vt:lpstr>
      <vt:lpstr>Rules for Significant Figures in Mathematical Operations</vt:lpstr>
      <vt:lpstr>Sig Fig Practice #3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v. Theory</dc:title>
  <dc:creator>Paul B. Kelter</dc:creator>
  <cp:lastModifiedBy>RomaK</cp:lastModifiedBy>
  <cp:revision>167</cp:revision>
  <cp:lastPrinted>1996-11-10T20:21:22Z</cp:lastPrinted>
  <dcterms:created xsi:type="dcterms:W3CDTF">1995-05-28T16:28:04Z</dcterms:created>
  <dcterms:modified xsi:type="dcterms:W3CDTF">2015-09-02T10:06:50Z</dcterms:modified>
</cp:coreProperties>
</file>